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95" r:id="rId2"/>
    <p:sldId id="296" r:id="rId3"/>
    <p:sldId id="297" r:id="rId4"/>
    <p:sldId id="298" r:id="rId5"/>
    <p:sldId id="299" r:id="rId6"/>
    <p:sldId id="300" r:id="rId7"/>
    <p:sldId id="30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198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F479AB-CEBB-490A-8F79-05B2CF24504E}" type="datetimeFigureOut">
              <a:rPr lang="en-MY" smtClean="0"/>
              <a:t>23/9/2014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D421E-AFEC-4D98-B9A5-C4E57F0185E9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482499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800AB-7227-4DD5-A6F0-AE0D5BE2869E}" type="datetimeFigureOut">
              <a:rPr lang="en-MY" smtClean="0"/>
              <a:t>23/9/2014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E54A-96CA-487C-9873-D769437FBE5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501504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800AB-7227-4DD5-A6F0-AE0D5BE2869E}" type="datetimeFigureOut">
              <a:rPr lang="en-MY" smtClean="0"/>
              <a:t>23/9/2014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E54A-96CA-487C-9873-D769437FBE5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896452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800AB-7227-4DD5-A6F0-AE0D5BE2869E}" type="datetimeFigureOut">
              <a:rPr lang="en-MY" smtClean="0"/>
              <a:t>23/9/2014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E54A-96CA-487C-9873-D769437FBE5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045341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800AB-7227-4DD5-A6F0-AE0D5BE2869E}" type="datetimeFigureOut">
              <a:rPr lang="en-MY" smtClean="0"/>
              <a:t>23/9/2014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E54A-96CA-487C-9873-D769437FBE5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58034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800AB-7227-4DD5-A6F0-AE0D5BE2869E}" type="datetimeFigureOut">
              <a:rPr lang="en-MY" smtClean="0"/>
              <a:t>23/9/2014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E54A-96CA-487C-9873-D769437FBE5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0705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800AB-7227-4DD5-A6F0-AE0D5BE2869E}" type="datetimeFigureOut">
              <a:rPr lang="en-MY" smtClean="0"/>
              <a:t>23/9/2014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E54A-96CA-487C-9873-D769437FBE5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14170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800AB-7227-4DD5-A6F0-AE0D5BE2869E}" type="datetimeFigureOut">
              <a:rPr lang="en-MY" smtClean="0"/>
              <a:t>23/9/2014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E54A-96CA-487C-9873-D769437FBE5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76173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800AB-7227-4DD5-A6F0-AE0D5BE2869E}" type="datetimeFigureOut">
              <a:rPr lang="en-MY" smtClean="0"/>
              <a:t>23/9/2014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E54A-96CA-487C-9873-D769437FBE5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11520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800AB-7227-4DD5-A6F0-AE0D5BE2869E}" type="datetimeFigureOut">
              <a:rPr lang="en-MY" smtClean="0"/>
              <a:t>23/9/2014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E54A-96CA-487C-9873-D769437FBE5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178675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800AB-7227-4DD5-A6F0-AE0D5BE2869E}" type="datetimeFigureOut">
              <a:rPr lang="en-MY" smtClean="0"/>
              <a:t>23/9/2014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E54A-96CA-487C-9873-D769437FBE5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841462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8800AB-7227-4DD5-A6F0-AE0D5BE2869E}" type="datetimeFigureOut">
              <a:rPr lang="en-MY" smtClean="0"/>
              <a:t>23/9/2014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4E54A-96CA-487C-9873-D769437FBE5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556602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8800AB-7227-4DD5-A6F0-AE0D5BE2869E}" type="datetimeFigureOut">
              <a:rPr lang="en-MY" smtClean="0"/>
              <a:t>23/9/2014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F4E54A-96CA-487C-9873-D769437FBE5E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073083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WordArt 4"/>
          <p:cNvSpPr>
            <a:spLocks noChangeArrowheads="1" noChangeShapeType="1" noTextEdit="1"/>
          </p:cNvSpPr>
          <p:nvPr/>
        </p:nvSpPr>
        <p:spPr bwMode="auto">
          <a:xfrm>
            <a:off x="1828800" y="2786064"/>
            <a:ext cx="4267200" cy="1176337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0"/>
              </a:avLst>
            </a:prstTxWarp>
          </a:bodyPr>
          <a:lstStyle/>
          <a:p>
            <a:pPr algn="ctr"/>
            <a:r>
              <a:rPr lang="en-US" sz="3600" kern="10" dirty="0" err="1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Pentaksiran</a:t>
            </a:r>
            <a:r>
              <a:rPr lang="en-US" sz="3600" kern="10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 KV</a:t>
            </a:r>
          </a:p>
        </p:txBody>
      </p:sp>
      <p:sp>
        <p:nvSpPr>
          <p:cNvPr id="40963" name="WordArt 6"/>
          <p:cNvSpPr>
            <a:spLocks noChangeArrowheads="1" noChangeShapeType="1" noTextEdit="1"/>
          </p:cNvSpPr>
          <p:nvPr/>
        </p:nvSpPr>
        <p:spPr bwMode="auto">
          <a:xfrm>
            <a:off x="6089374" y="1143000"/>
            <a:ext cx="264795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Kesahan</a:t>
            </a:r>
            <a:endParaRPr lang="en-US" sz="3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  <p:sp>
        <p:nvSpPr>
          <p:cNvPr id="40964" name="WordArt 7"/>
          <p:cNvSpPr>
            <a:spLocks noChangeArrowheads="1" noChangeShapeType="1" noTextEdit="1"/>
          </p:cNvSpPr>
          <p:nvPr/>
        </p:nvSpPr>
        <p:spPr bwMode="auto">
          <a:xfrm>
            <a:off x="6066183" y="4800600"/>
            <a:ext cx="45720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Kebolehpercayaan</a:t>
            </a:r>
            <a:endParaRPr lang="en-US" sz="36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Impact"/>
            </a:endParaRPr>
          </a:p>
        </p:txBody>
      </p:sp>
      <p:sp>
        <p:nvSpPr>
          <p:cNvPr id="5" name="WordArt 6"/>
          <p:cNvSpPr>
            <a:spLocks noChangeArrowheads="1" noChangeShapeType="1" noTextEdit="1"/>
          </p:cNvSpPr>
          <p:nvPr/>
        </p:nvSpPr>
        <p:spPr bwMode="auto">
          <a:xfrm>
            <a:off x="6705600" y="2971800"/>
            <a:ext cx="31242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8809"/>
              </a:avLst>
            </a:prstTxWarp>
          </a:bodyPr>
          <a:lstStyle/>
          <a:p>
            <a:pPr>
              <a:spcBef>
                <a:spcPct val="50000"/>
              </a:spcBef>
            </a:pPr>
            <a:r>
              <a:rPr lang="en-US" altLang="en-US" sz="3600" b="1" dirty="0"/>
              <a:t>KEBOLEHURUSAN</a:t>
            </a:r>
          </a:p>
        </p:txBody>
      </p:sp>
    </p:spTree>
    <p:extLst>
      <p:ext uri="{BB962C8B-B14F-4D97-AF65-F5344CB8AC3E}">
        <p14:creationId xmlns:p14="http://schemas.microsoft.com/office/powerpoint/2010/main" val="30434955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2615484" y="442399"/>
            <a:ext cx="10515600" cy="1325563"/>
          </a:xfrm>
        </p:spPr>
        <p:txBody>
          <a:bodyPr/>
          <a:lstStyle/>
          <a:p>
            <a:pPr eaLnBrk="1" hangingPunct="1"/>
            <a:r>
              <a:rPr lang="en-US" altLang="en-US" sz="8000" dirty="0">
                <a:solidFill>
                  <a:srgbClr val="FFC000"/>
                </a:solidFill>
              </a:rPr>
              <a:t>KESAHAN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438400" y="1676400"/>
            <a:ext cx="7696200" cy="4800600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lvl="0"/>
            <a:r>
              <a:rPr lang="ms-MY" altLang="en-US" sz="4000" dirty="0"/>
              <a:t>Kesahan merujuk kepada sejauh mana skor pentaksiran itu dapat menggambarkan </a:t>
            </a:r>
            <a:r>
              <a:rPr lang="ms-MY" altLang="en-US" sz="4000" b="1" dirty="0">
                <a:solidFill>
                  <a:schemeClr val="accent2"/>
                </a:solidFill>
              </a:rPr>
              <a:t>cukup cakup</a:t>
            </a:r>
            <a:r>
              <a:rPr lang="ms-MY" altLang="en-US" sz="4000" dirty="0"/>
              <a:t> tentang perkara yang ditaksir dan perkara yang ditaksir itu </a:t>
            </a:r>
            <a:r>
              <a:rPr lang="ms-MY" altLang="en-US" sz="4000" b="1" dirty="0">
                <a:solidFill>
                  <a:srgbClr val="0000CC"/>
                </a:solidFill>
              </a:rPr>
              <a:t>relevan</a:t>
            </a:r>
            <a:r>
              <a:rPr lang="ms-MY" altLang="en-US" sz="4000" dirty="0"/>
              <a:t>. </a:t>
            </a:r>
            <a:r>
              <a:rPr lang="ms-MY" altLang="en-US" sz="4000" dirty="0"/>
              <a:t>Ini dapat ditentukan dengan menetapkan perkara yang ditaksir adalah terangkum dalam </a:t>
            </a:r>
            <a:r>
              <a:rPr lang="en-US" sz="4000" dirty="0" err="1" smtClean="0"/>
              <a:t>Dokumen</a:t>
            </a:r>
            <a:r>
              <a:rPr lang="en-US" sz="4000" dirty="0" smtClean="0"/>
              <a:t> </a:t>
            </a:r>
            <a:r>
              <a:rPr lang="en-US" sz="4000" dirty="0" err="1"/>
              <a:t>Pentaksiran</a:t>
            </a:r>
            <a:r>
              <a:rPr lang="en-US" sz="4000" dirty="0"/>
              <a:t> Standard </a:t>
            </a:r>
            <a:r>
              <a:rPr lang="en-US" sz="4000" dirty="0" err="1"/>
              <a:t>Kompetensi</a:t>
            </a:r>
            <a:r>
              <a:rPr lang="en-US" sz="4000" dirty="0"/>
              <a:t> (DPSK</a:t>
            </a:r>
            <a:r>
              <a:rPr lang="en-US" sz="4000" dirty="0" smtClean="0"/>
              <a:t>)</a:t>
            </a:r>
            <a:endParaRPr lang="en-MY" sz="4000" dirty="0"/>
          </a:p>
          <a:p>
            <a:pPr marL="0" indent="0" algn="just">
              <a:buNone/>
            </a:pPr>
            <a:endParaRPr lang="ms-MY" altLang="en-US" sz="4000" dirty="0"/>
          </a:p>
          <a:p>
            <a:pPr marL="0" indent="0" algn="just">
              <a:buNone/>
            </a:pPr>
            <a:r>
              <a:rPr lang="ms-MY" altLang="en-US" sz="4000" dirty="0"/>
              <a:t>	</a:t>
            </a:r>
            <a:endParaRPr lang="en-US" altLang="en-US" sz="4000" dirty="0"/>
          </a:p>
        </p:txBody>
      </p:sp>
    </p:spTree>
    <p:extLst>
      <p:ext uri="{BB962C8B-B14F-4D97-AF65-F5344CB8AC3E}">
        <p14:creationId xmlns:p14="http://schemas.microsoft.com/office/powerpoint/2010/main" val="13341903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10515600" cy="1325563"/>
          </a:xfrm>
        </p:spPr>
        <p:txBody>
          <a:bodyPr/>
          <a:lstStyle/>
          <a:p>
            <a:r>
              <a:rPr lang="en-US" altLang="en-US" sz="4800" dirty="0">
                <a:solidFill>
                  <a:srgbClr val="FFC000"/>
                </a:solidFill>
              </a:rPr>
              <a:t>SYARAT UNTUK KESAHAN 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981200" y="1600201"/>
            <a:ext cx="8229600" cy="4525963"/>
          </a:xfrm>
          <a:prstGeom prst="rect">
            <a:avLst/>
          </a:prstGeom>
        </p:spPr>
        <p:txBody>
          <a:bodyPr/>
          <a:lstStyle/>
          <a:p>
            <a:r>
              <a:rPr lang="en-US" altLang="en-US" sz="3200" dirty="0">
                <a:solidFill>
                  <a:srgbClr val="CC3300"/>
                </a:solidFill>
              </a:rPr>
              <a:t>DIRANCANG</a:t>
            </a:r>
          </a:p>
          <a:p>
            <a:r>
              <a:rPr lang="en-US" altLang="en-US" sz="3200" dirty="0"/>
              <a:t>INSTRUMEN </a:t>
            </a:r>
            <a:r>
              <a:rPr lang="en-US" altLang="en-US" sz="3200" dirty="0">
                <a:solidFill>
                  <a:srgbClr val="FF9900"/>
                </a:solidFill>
              </a:rPr>
              <a:t>DIBINA</a:t>
            </a:r>
          </a:p>
          <a:p>
            <a:r>
              <a:rPr lang="en-US" altLang="en-US" sz="3200" dirty="0"/>
              <a:t>INSTRUMEN DAN ITEMNYA </a:t>
            </a:r>
            <a:r>
              <a:rPr lang="en-US" altLang="en-US" sz="3200" dirty="0">
                <a:solidFill>
                  <a:srgbClr val="00FF00"/>
                </a:solidFill>
              </a:rPr>
              <a:t>DINILAI</a:t>
            </a:r>
          </a:p>
          <a:p>
            <a:r>
              <a:rPr lang="en-US" altLang="en-US" sz="3200" dirty="0"/>
              <a:t>PROSES PENTAKSIRAN </a:t>
            </a:r>
            <a:r>
              <a:rPr lang="en-US" altLang="en-US" sz="3200" dirty="0">
                <a:solidFill>
                  <a:srgbClr val="660066"/>
                </a:solidFill>
              </a:rPr>
              <a:t>DITADBIR</a:t>
            </a:r>
          </a:p>
          <a:p>
            <a:r>
              <a:rPr lang="en-US" altLang="en-US" sz="3200" dirty="0"/>
              <a:t>RESPONS CALON </a:t>
            </a:r>
            <a:r>
              <a:rPr lang="en-US" altLang="en-US" sz="3200" dirty="0">
                <a:solidFill>
                  <a:srgbClr val="000099"/>
                </a:solidFill>
              </a:rPr>
              <a:t>DIANALISIS</a:t>
            </a:r>
          </a:p>
          <a:p>
            <a:r>
              <a:rPr lang="en-US" altLang="en-US" sz="3200" dirty="0"/>
              <a:t>PENCAPAIAN MURID</a:t>
            </a:r>
            <a:r>
              <a:rPr lang="en-US" altLang="en-US" sz="3200" dirty="0">
                <a:solidFill>
                  <a:srgbClr val="000099"/>
                </a:solidFill>
              </a:rPr>
              <a:t> </a:t>
            </a:r>
            <a:r>
              <a:rPr lang="en-US" altLang="en-US" sz="3200" dirty="0">
                <a:solidFill>
                  <a:srgbClr val="CC3300"/>
                </a:solidFill>
              </a:rPr>
              <a:t>DILAPOR</a:t>
            </a:r>
          </a:p>
        </p:txBody>
      </p:sp>
    </p:spTree>
    <p:extLst>
      <p:ext uri="{BB962C8B-B14F-4D97-AF65-F5344CB8AC3E}">
        <p14:creationId xmlns:p14="http://schemas.microsoft.com/office/powerpoint/2010/main" val="113523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2267755" y="481035"/>
            <a:ext cx="10515600" cy="1325563"/>
          </a:xfrm>
        </p:spPr>
        <p:txBody>
          <a:bodyPr/>
          <a:lstStyle/>
          <a:p>
            <a:r>
              <a:rPr lang="en-US" altLang="en-US" dirty="0">
                <a:solidFill>
                  <a:srgbClr val="FFC000"/>
                </a:solidFill>
              </a:rPr>
              <a:t>INDIKATOR KESAHAN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981200" y="1600200"/>
            <a:ext cx="8229600" cy="4876800"/>
          </a:xfrm>
          <a:prstGeom prst="rect">
            <a:avLst/>
          </a:prstGeom>
        </p:spPr>
        <p:txBody>
          <a:bodyPr/>
          <a:lstStyle/>
          <a:p>
            <a:r>
              <a:rPr lang="en-US" altLang="en-US" dirty="0"/>
              <a:t>HASIL PENTAKSIRAN (</a:t>
            </a:r>
            <a:r>
              <a:rPr lang="en-US" altLang="en-US" dirty="0" err="1"/>
              <a:t>skor</a:t>
            </a:r>
            <a:r>
              <a:rPr lang="en-US" altLang="en-US" dirty="0"/>
              <a:t>, </a:t>
            </a:r>
            <a:r>
              <a:rPr lang="en-US" altLang="en-US" dirty="0" err="1"/>
              <a:t>maklumat</a:t>
            </a:r>
            <a:r>
              <a:rPr lang="en-US" altLang="en-US" dirty="0"/>
              <a:t>, data/</a:t>
            </a:r>
            <a:r>
              <a:rPr lang="en-US" altLang="en-US" dirty="0" err="1"/>
              <a:t>statistik</a:t>
            </a:r>
            <a:r>
              <a:rPr lang="en-US" altLang="en-US" dirty="0"/>
              <a:t> </a:t>
            </a:r>
            <a:r>
              <a:rPr lang="en-US" altLang="en-US" dirty="0" err="1"/>
              <a:t>dan</a:t>
            </a:r>
            <a:r>
              <a:rPr lang="en-US" altLang="en-US" dirty="0"/>
              <a:t> </a:t>
            </a:r>
            <a:r>
              <a:rPr lang="en-US" altLang="en-US" dirty="0" err="1"/>
              <a:t>pelaporan</a:t>
            </a:r>
            <a:r>
              <a:rPr lang="en-US" altLang="en-US" dirty="0"/>
              <a:t>) </a:t>
            </a:r>
            <a:r>
              <a:rPr lang="en-US" altLang="en-US" dirty="0" err="1"/>
              <a:t>sesuai</a:t>
            </a:r>
            <a:r>
              <a:rPr lang="en-US" altLang="en-US" dirty="0"/>
              <a:t>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apa</a:t>
            </a:r>
            <a:r>
              <a:rPr lang="en-US" altLang="en-US" dirty="0"/>
              <a:t> yang </a:t>
            </a:r>
            <a:r>
              <a:rPr lang="en-US" altLang="en-US" dirty="0" err="1"/>
              <a:t>dihasratkan</a:t>
            </a:r>
            <a:r>
              <a:rPr lang="en-US" altLang="en-US" dirty="0"/>
              <a:t> </a:t>
            </a:r>
          </a:p>
          <a:p>
            <a:r>
              <a:rPr lang="en-US" altLang="en-US" dirty="0"/>
              <a:t>INDEKS DISKRIMINASI TINGGI (murid </a:t>
            </a:r>
            <a:r>
              <a:rPr lang="en-US" altLang="en-US" dirty="0" err="1"/>
              <a:t>pandai</a:t>
            </a:r>
            <a:r>
              <a:rPr lang="en-US" altLang="en-US" dirty="0"/>
              <a:t> </a:t>
            </a:r>
            <a:r>
              <a:rPr lang="en-US" altLang="en-US" dirty="0" err="1"/>
              <a:t>dapat</a:t>
            </a:r>
            <a:r>
              <a:rPr lang="en-US" altLang="en-US" dirty="0"/>
              <a:t> </a:t>
            </a:r>
            <a:r>
              <a:rPr lang="en-US" altLang="en-US" dirty="0" err="1"/>
              <a:t>markah</a:t>
            </a:r>
            <a:r>
              <a:rPr lang="en-US" altLang="en-US" dirty="0"/>
              <a:t> </a:t>
            </a:r>
            <a:r>
              <a:rPr lang="en-US" altLang="en-US" dirty="0" err="1"/>
              <a:t>tinggi</a:t>
            </a:r>
            <a:r>
              <a:rPr lang="en-US" altLang="en-US" dirty="0"/>
              <a:t>, murid </a:t>
            </a:r>
            <a:r>
              <a:rPr lang="en-US" altLang="en-US" dirty="0" err="1"/>
              <a:t>tak</a:t>
            </a:r>
            <a:r>
              <a:rPr lang="en-US" altLang="en-US" dirty="0"/>
              <a:t> </a:t>
            </a:r>
            <a:r>
              <a:rPr lang="en-US" altLang="en-US" dirty="0" err="1"/>
              <a:t>pandai</a:t>
            </a:r>
            <a:r>
              <a:rPr lang="en-US" altLang="en-US" dirty="0"/>
              <a:t> </a:t>
            </a:r>
            <a:r>
              <a:rPr lang="en-US" altLang="en-US" dirty="0" err="1"/>
              <a:t>dapat</a:t>
            </a:r>
            <a:r>
              <a:rPr lang="en-US" altLang="en-US" dirty="0"/>
              <a:t> </a:t>
            </a:r>
            <a:r>
              <a:rPr lang="en-US" altLang="en-US" dirty="0" err="1"/>
              <a:t>markah</a:t>
            </a:r>
            <a:r>
              <a:rPr lang="en-US" altLang="en-US" dirty="0"/>
              <a:t> </a:t>
            </a:r>
            <a:r>
              <a:rPr lang="en-US" altLang="en-US" dirty="0" err="1"/>
              <a:t>rendah</a:t>
            </a:r>
            <a:r>
              <a:rPr lang="en-US" altLang="en-US" dirty="0"/>
              <a:t>)</a:t>
            </a:r>
          </a:p>
          <a:p>
            <a:r>
              <a:rPr lang="en-US" altLang="en-US" dirty="0"/>
              <a:t>KORELASI </a:t>
            </a:r>
            <a:r>
              <a:rPr lang="en-US" altLang="en-US" dirty="0" err="1"/>
              <a:t>dengan</a:t>
            </a:r>
            <a:r>
              <a:rPr lang="en-US" altLang="en-US" dirty="0"/>
              <a:t> </a:t>
            </a:r>
            <a:r>
              <a:rPr lang="en-US" altLang="en-US" dirty="0" err="1"/>
              <a:t>skor</a:t>
            </a:r>
            <a:r>
              <a:rPr lang="en-US" altLang="en-US" dirty="0"/>
              <a:t> </a:t>
            </a:r>
            <a:r>
              <a:rPr lang="en-US" altLang="en-US" dirty="0" err="1"/>
              <a:t>ujian</a:t>
            </a:r>
            <a:r>
              <a:rPr lang="en-US" altLang="en-US" dirty="0"/>
              <a:t> lain </a:t>
            </a:r>
            <a:r>
              <a:rPr lang="en-US" altLang="en-US" dirty="0" err="1"/>
              <a:t>tinggi</a:t>
            </a:r>
            <a:endParaRPr lang="en-US" altLang="en-US" dirty="0"/>
          </a:p>
          <a:p>
            <a:r>
              <a:rPr lang="en-US" altLang="en-US" dirty="0"/>
              <a:t>PELAPORAN </a:t>
            </a:r>
            <a:r>
              <a:rPr lang="en-US" altLang="en-US" dirty="0" err="1"/>
              <a:t>daripada</a:t>
            </a:r>
            <a:r>
              <a:rPr lang="en-US" altLang="en-US" dirty="0"/>
              <a:t> </a:t>
            </a:r>
            <a:r>
              <a:rPr lang="en-US" altLang="en-US" dirty="0" err="1"/>
              <a:t>pentaksiran</a:t>
            </a:r>
            <a:r>
              <a:rPr lang="en-US" altLang="en-US" dirty="0"/>
              <a:t> </a:t>
            </a:r>
            <a:r>
              <a:rPr lang="en-US" altLang="en-US" dirty="0" err="1"/>
              <a:t>benar</a:t>
            </a:r>
            <a:r>
              <a:rPr lang="en-US" altLang="en-US" dirty="0"/>
              <a:t> </a:t>
            </a:r>
            <a:r>
              <a:rPr lang="en-US" altLang="en-US" dirty="0" err="1"/>
              <a:t>tentang</a:t>
            </a:r>
            <a:r>
              <a:rPr lang="en-US" altLang="en-US" dirty="0"/>
              <a:t> </a:t>
            </a:r>
            <a:r>
              <a:rPr lang="en-US" altLang="en-US" dirty="0" err="1"/>
              <a:t>pencapaian</a:t>
            </a:r>
            <a:r>
              <a:rPr lang="en-US" altLang="en-US" dirty="0"/>
              <a:t> murid </a:t>
            </a:r>
            <a:r>
              <a:rPr lang="en-US" altLang="en-US" dirty="0" err="1"/>
              <a:t>dalam</a:t>
            </a:r>
            <a:r>
              <a:rPr lang="en-US" altLang="en-US" dirty="0"/>
              <a:t> </a:t>
            </a:r>
            <a:r>
              <a:rPr lang="en-US" altLang="en-US" dirty="0" err="1"/>
              <a:t>pembelajaran</a:t>
            </a:r>
            <a:endParaRPr lang="en-US" altLang="en-US" dirty="0"/>
          </a:p>
          <a:p>
            <a:r>
              <a:rPr lang="en-US" altLang="en-US" dirty="0"/>
              <a:t>KEPUTUSAN yang </a:t>
            </a:r>
            <a:r>
              <a:rPr lang="en-US" altLang="en-US" dirty="0" err="1"/>
              <a:t>diambil</a:t>
            </a:r>
            <a:r>
              <a:rPr lang="en-US" altLang="en-US" dirty="0"/>
              <a:t> </a:t>
            </a:r>
            <a:r>
              <a:rPr lang="en-US" altLang="en-US" dirty="0" err="1"/>
              <a:t>ke</a:t>
            </a:r>
            <a:r>
              <a:rPr lang="en-US" altLang="en-US" dirty="0"/>
              <a:t> </a:t>
            </a:r>
            <a:r>
              <a:rPr lang="en-US" altLang="en-US" dirty="0" err="1"/>
              <a:t>atas</a:t>
            </a:r>
            <a:r>
              <a:rPr lang="en-US" altLang="en-US" dirty="0"/>
              <a:t> murid </a:t>
            </a:r>
            <a:r>
              <a:rPr lang="en-US" altLang="en-US" dirty="0" err="1"/>
              <a:t>tepat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89496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2332150" y="350837"/>
            <a:ext cx="10515600" cy="1325563"/>
          </a:xfrm>
        </p:spPr>
        <p:txBody>
          <a:bodyPr/>
          <a:lstStyle/>
          <a:p>
            <a:pPr eaLnBrk="1" hangingPunct="1"/>
            <a:r>
              <a:rPr lang="ms-MY" altLang="en-US" sz="6600" dirty="0">
                <a:solidFill>
                  <a:srgbClr val="FFC000"/>
                </a:solidFill>
              </a:rPr>
              <a:t>KEBOLEHPERCAYAAN</a:t>
            </a:r>
            <a:endParaRPr lang="en-US" altLang="en-US" sz="6600" dirty="0">
              <a:solidFill>
                <a:srgbClr val="FFC000"/>
              </a:solidFill>
            </a:endParaRP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2438400" y="1676400"/>
            <a:ext cx="7696200" cy="4800600"/>
          </a:xfrm>
          <a:prstGeom prst="rect">
            <a:avLst/>
          </a:prstGeom>
        </p:spPr>
        <p:txBody>
          <a:bodyPr/>
          <a:lstStyle/>
          <a:p>
            <a:pPr marL="0" indent="0" algn="just">
              <a:buNone/>
            </a:pPr>
            <a:r>
              <a:rPr lang="ms-MY" altLang="en-US" sz="4400" dirty="0"/>
              <a:t>Kebolehpercayaan merujuk kepada sejauh mana skor pentaksiran itu </a:t>
            </a:r>
            <a:r>
              <a:rPr lang="ms-MY" altLang="en-US" sz="4400" b="1" dirty="0">
                <a:solidFill>
                  <a:srgbClr val="0000CC"/>
                </a:solidFill>
              </a:rPr>
              <a:t>tepat dan tekal.</a:t>
            </a:r>
            <a:r>
              <a:rPr lang="ms-MY" altLang="en-US" sz="4400" dirty="0"/>
              <a:t> Kesahan dan kebolehpercayaan skor pentaksiran ini dipastikan melalui pelaksanaan mekanisme penyelarasan dan pemantauan.</a:t>
            </a:r>
            <a:endParaRPr lang="en-US" altLang="en-US" sz="4400" dirty="0"/>
          </a:p>
        </p:txBody>
      </p:sp>
    </p:spTree>
    <p:extLst>
      <p:ext uri="{BB962C8B-B14F-4D97-AF65-F5344CB8AC3E}">
        <p14:creationId xmlns:p14="http://schemas.microsoft.com/office/powerpoint/2010/main" val="9126649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2819400" y="533401"/>
            <a:ext cx="54864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4000" b="1" dirty="0">
                <a:solidFill>
                  <a:srgbClr val="FFC000"/>
                </a:solidFill>
                <a:latin typeface="Times New Roman" pitchFamily="18" charset="0"/>
              </a:rPr>
              <a:t>KEBOLEHURUSAN (MANAGEABILITY)</a:t>
            </a:r>
          </a:p>
        </p:txBody>
      </p:sp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1981200" y="2257426"/>
            <a:ext cx="8229600" cy="3170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4000" b="1" dirty="0" err="1">
                <a:latin typeface="Times New Roman" pitchFamily="18" charset="0"/>
              </a:rPr>
              <a:t>Sejauh</a:t>
            </a:r>
            <a:r>
              <a:rPr lang="en-US" altLang="en-US" sz="4000" b="1" dirty="0">
                <a:latin typeface="Times New Roman" pitchFamily="18" charset="0"/>
              </a:rPr>
              <a:t> </a:t>
            </a:r>
            <a:r>
              <a:rPr lang="en-US" altLang="en-US" sz="4000" b="1" dirty="0" err="1">
                <a:latin typeface="Times New Roman" pitchFamily="18" charset="0"/>
              </a:rPr>
              <a:t>mana</a:t>
            </a:r>
            <a:r>
              <a:rPr lang="en-US" altLang="en-US" sz="4000" b="1" dirty="0">
                <a:latin typeface="Times New Roman" pitchFamily="18" charset="0"/>
              </a:rPr>
              <a:t> </a:t>
            </a:r>
            <a:r>
              <a:rPr lang="en-US" altLang="en-US" sz="4000" b="1" dirty="0" err="1">
                <a:latin typeface="Times New Roman" pitchFamily="18" charset="0"/>
              </a:rPr>
              <a:t>sistem</a:t>
            </a:r>
            <a:r>
              <a:rPr lang="en-US" altLang="en-US" sz="4000" b="1" dirty="0">
                <a:latin typeface="Times New Roman" pitchFamily="18" charset="0"/>
              </a:rPr>
              <a:t> </a:t>
            </a:r>
            <a:r>
              <a:rPr lang="en-US" altLang="en-US" sz="4000" b="1" dirty="0" err="1">
                <a:latin typeface="Times New Roman" pitchFamily="18" charset="0"/>
              </a:rPr>
              <a:t>pentaksiran</a:t>
            </a:r>
            <a:r>
              <a:rPr lang="en-US" altLang="en-US" sz="4000" b="1" dirty="0">
                <a:latin typeface="Times New Roman" pitchFamily="18" charset="0"/>
              </a:rPr>
              <a:t> </a:t>
            </a:r>
            <a:r>
              <a:rPr lang="en-US" altLang="en-US" sz="4000" b="1" dirty="0" err="1">
                <a:latin typeface="Times New Roman" pitchFamily="18" charset="0"/>
              </a:rPr>
              <a:t>boleh</a:t>
            </a:r>
            <a:r>
              <a:rPr lang="en-US" altLang="en-US" sz="4000" b="1" dirty="0">
                <a:latin typeface="Times New Roman" pitchFamily="18" charset="0"/>
              </a:rPr>
              <a:t> </a:t>
            </a:r>
            <a:r>
              <a:rPr lang="en-US" altLang="en-US" sz="4000" b="1" dirty="0" err="1">
                <a:latin typeface="Times New Roman" pitchFamily="18" charset="0"/>
              </a:rPr>
              <a:t>dilaksanakan</a:t>
            </a:r>
            <a:r>
              <a:rPr lang="en-US" altLang="en-US" sz="4000" b="1" dirty="0">
                <a:latin typeface="Times New Roman" pitchFamily="18" charset="0"/>
              </a:rPr>
              <a:t> </a:t>
            </a:r>
            <a:r>
              <a:rPr lang="en-US" altLang="en-US" sz="4000" b="1" dirty="0" err="1">
                <a:latin typeface="Times New Roman" pitchFamily="18" charset="0"/>
              </a:rPr>
              <a:t>tanpa</a:t>
            </a:r>
            <a:r>
              <a:rPr lang="en-US" altLang="en-US" sz="4000" b="1" dirty="0">
                <a:latin typeface="Times New Roman" pitchFamily="18" charset="0"/>
              </a:rPr>
              <a:t> </a:t>
            </a:r>
            <a:r>
              <a:rPr lang="en-US" altLang="en-US" sz="4000" b="1" dirty="0" err="1">
                <a:latin typeface="Times New Roman" pitchFamily="18" charset="0"/>
              </a:rPr>
              <a:t>sebarang</a:t>
            </a:r>
            <a:r>
              <a:rPr lang="en-US" altLang="en-US" sz="4000" b="1" dirty="0">
                <a:latin typeface="Times New Roman" pitchFamily="18" charset="0"/>
              </a:rPr>
              <a:t> </a:t>
            </a:r>
            <a:r>
              <a:rPr lang="en-US" altLang="en-US" sz="4000" b="1" dirty="0" err="1">
                <a:latin typeface="Times New Roman" pitchFamily="18" charset="0"/>
              </a:rPr>
              <a:t>masalah</a:t>
            </a:r>
            <a:r>
              <a:rPr lang="en-US" altLang="en-US" sz="4000" b="1" dirty="0">
                <a:latin typeface="Times New Roman" pitchFamily="18" charset="0"/>
              </a:rPr>
              <a:t> yang </a:t>
            </a:r>
            <a:r>
              <a:rPr lang="en-US" altLang="en-US" sz="4000" b="1" dirty="0" err="1">
                <a:latin typeface="Times New Roman" pitchFamily="18" charset="0"/>
              </a:rPr>
              <a:t>boleh</a:t>
            </a:r>
            <a:r>
              <a:rPr lang="en-US" altLang="en-US" sz="4000" b="1" dirty="0">
                <a:latin typeface="Times New Roman" pitchFamily="18" charset="0"/>
              </a:rPr>
              <a:t> </a:t>
            </a:r>
            <a:r>
              <a:rPr lang="en-US" altLang="en-US" sz="4000" b="1" dirty="0" err="1">
                <a:latin typeface="Times New Roman" pitchFamily="18" charset="0"/>
              </a:rPr>
              <a:t>menjejaskan</a:t>
            </a:r>
            <a:r>
              <a:rPr lang="en-US" altLang="en-US" sz="4000" b="1" dirty="0">
                <a:latin typeface="Times New Roman" pitchFamily="18" charset="0"/>
              </a:rPr>
              <a:t> </a:t>
            </a:r>
            <a:r>
              <a:rPr lang="en-US" altLang="en-US" sz="4000" b="1" dirty="0" err="1">
                <a:latin typeface="Times New Roman" pitchFamily="18" charset="0"/>
              </a:rPr>
              <a:t>kesahan</a:t>
            </a:r>
            <a:r>
              <a:rPr lang="en-US" altLang="en-US" sz="4000" b="1" dirty="0">
                <a:latin typeface="Times New Roman" pitchFamily="18" charset="0"/>
              </a:rPr>
              <a:t> </a:t>
            </a:r>
            <a:r>
              <a:rPr lang="en-US" altLang="en-US" sz="4000" b="1" dirty="0" err="1">
                <a:latin typeface="Times New Roman" pitchFamily="18" charset="0"/>
              </a:rPr>
              <a:t>dan</a:t>
            </a:r>
            <a:r>
              <a:rPr lang="en-US" altLang="en-US" sz="4000" b="1" dirty="0">
                <a:latin typeface="Times New Roman" pitchFamily="18" charset="0"/>
              </a:rPr>
              <a:t> </a:t>
            </a:r>
            <a:r>
              <a:rPr lang="en-US" altLang="en-US" sz="4000" b="1" dirty="0" err="1">
                <a:latin typeface="Times New Roman" pitchFamily="18" charset="0"/>
              </a:rPr>
              <a:t>kebolehpercayaan</a:t>
            </a:r>
            <a:r>
              <a:rPr lang="en-US" altLang="en-US" sz="4000" b="1" dirty="0">
                <a:latin typeface="Times New Roman" pitchFamily="18" charset="0"/>
              </a:rPr>
              <a:t> </a:t>
            </a:r>
            <a:r>
              <a:rPr lang="en-US" altLang="en-US" sz="4000" b="1" dirty="0" err="1">
                <a:latin typeface="Times New Roman" pitchFamily="18" charset="0"/>
              </a:rPr>
              <a:t>hasil</a:t>
            </a:r>
            <a:r>
              <a:rPr lang="en-US" altLang="en-US" sz="4000" b="1" dirty="0">
                <a:latin typeface="Times New Roman" pitchFamily="18" charset="0"/>
              </a:rPr>
              <a:t> </a:t>
            </a:r>
            <a:r>
              <a:rPr lang="en-US" altLang="en-US" sz="4000" b="1" dirty="0" err="1">
                <a:latin typeface="Times New Roman" pitchFamily="18" charset="0"/>
              </a:rPr>
              <a:t>pentaksiran</a:t>
            </a:r>
            <a:endParaRPr lang="en-US" altLang="en-US" sz="4000" b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054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209800" y="228601"/>
            <a:ext cx="7772400" cy="1470025"/>
          </a:xfrm>
        </p:spPr>
        <p:txBody>
          <a:bodyPr/>
          <a:lstStyle/>
          <a:p>
            <a:r>
              <a:rPr lang="en-US" altLang="en-US" sz="4000" dirty="0">
                <a:solidFill>
                  <a:srgbClr val="FFC000"/>
                </a:solidFill>
              </a:rPr>
              <a:t>KEBOLEHARAPAN (DEPENDABILITY)</a:t>
            </a:r>
          </a:p>
        </p:txBody>
      </p:sp>
      <p:sp>
        <p:nvSpPr>
          <p:cNvPr id="16384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2438400" y="1981200"/>
            <a:ext cx="7620000" cy="1752600"/>
          </a:xfrm>
        </p:spPr>
        <p:txBody>
          <a:bodyPr>
            <a:noAutofit/>
          </a:bodyPr>
          <a:lstStyle/>
          <a:p>
            <a:pPr algn="l"/>
            <a:r>
              <a:rPr lang="en-US" altLang="en-US" sz="4800" dirty="0" err="1"/>
              <a:t>Sejauh</a:t>
            </a:r>
            <a:r>
              <a:rPr lang="en-US" altLang="en-US" sz="4800" dirty="0"/>
              <a:t> </a:t>
            </a:r>
            <a:r>
              <a:rPr lang="en-US" altLang="en-US" sz="4800" dirty="0" err="1"/>
              <a:t>mana</a:t>
            </a:r>
            <a:r>
              <a:rPr lang="en-US" altLang="en-US" sz="4800" dirty="0"/>
              <a:t> </a:t>
            </a:r>
            <a:r>
              <a:rPr lang="en-US" altLang="en-US" sz="4800" dirty="0" err="1"/>
              <a:t>hasil</a:t>
            </a:r>
            <a:r>
              <a:rPr lang="en-US" altLang="en-US" sz="4800" dirty="0"/>
              <a:t> </a:t>
            </a:r>
            <a:r>
              <a:rPr lang="en-US" altLang="en-US" sz="4800" dirty="0" err="1"/>
              <a:t>pentaksiran</a:t>
            </a:r>
            <a:r>
              <a:rPr lang="en-US" altLang="en-US" sz="4800" dirty="0"/>
              <a:t> </a:t>
            </a:r>
            <a:r>
              <a:rPr lang="en-US" altLang="en-US" sz="4800" dirty="0" err="1"/>
              <a:t>boleh</a:t>
            </a:r>
            <a:r>
              <a:rPr lang="en-US" altLang="en-US" sz="4800" dirty="0"/>
              <a:t> </a:t>
            </a:r>
            <a:r>
              <a:rPr lang="en-US" altLang="en-US" sz="4800" dirty="0" err="1"/>
              <a:t>diguna</a:t>
            </a:r>
            <a:r>
              <a:rPr lang="en-US" altLang="en-US" sz="4800" dirty="0"/>
              <a:t> </a:t>
            </a:r>
            <a:r>
              <a:rPr lang="en-US" altLang="en-US" sz="4800" dirty="0" err="1"/>
              <a:t>pakai</a:t>
            </a:r>
            <a:endParaRPr lang="en-US" altLang="en-US" sz="4800" dirty="0"/>
          </a:p>
        </p:txBody>
      </p:sp>
    </p:spTree>
    <p:extLst>
      <p:ext uri="{BB962C8B-B14F-4D97-AF65-F5344CB8AC3E}">
        <p14:creationId xmlns:p14="http://schemas.microsoft.com/office/powerpoint/2010/main" val="2499177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182</Words>
  <Application>Microsoft Office PowerPoint</Application>
  <PresentationFormat>Widescreen</PresentationFormat>
  <Paragraphs>27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Impact</vt:lpstr>
      <vt:lpstr>Times New Roman</vt:lpstr>
      <vt:lpstr>Office Theme</vt:lpstr>
      <vt:lpstr>PowerPoint Presentation</vt:lpstr>
      <vt:lpstr>KESAHAN</vt:lpstr>
      <vt:lpstr>SYARAT UNTUK KESAHAN </vt:lpstr>
      <vt:lpstr>INDIKATOR KESAHAN</vt:lpstr>
      <vt:lpstr>KEBOLEHPERCAYAAN</vt:lpstr>
      <vt:lpstr>PowerPoint Presentation</vt:lpstr>
      <vt:lpstr>KEBOLEHARAPAN (DEPENDABILITY)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9</cp:revision>
  <dcterms:created xsi:type="dcterms:W3CDTF">2014-09-22T21:43:11Z</dcterms:created>
  <dcterms:modified xsi:type="dcterms:W3CDTF">2014-09-23T01:06:18Z</dcterms:modified>
</cp:coreProperties>
</file>